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59" r:id="rId5"/>
    <p:sldId id="261" r:id="rId6"/>
    <p:sldId id="262" r:id="rId7"/>
    <p:sldId id="263" r:id="rId8"/>
    <p:sldId id="297" r:id="rId9"/>
    <p:sldId id="298" r:id="rId10"/>
    <p:sldId id="299" r:id="rId11"/>
    <p:sldId id="300" r:id="rId12"/>
    <p:sldId id="264" r:id="rId13"/>
    <p:sldId id="265" r:id="rId14"/>
    <p:sldId id="266" r:id="rId15"/>
    <p:sldId id="267" r:id="rId16"/>
    <p:sldId id="268" r:id="rId17"/>
    <p:sldId id="271" r:id="rId18"/>
    <p:sldId id="269" r:id="rId19"/>
    <p:sldId id="270" r:id="rId20"/>
    <p:sldId id="272" r:id="rId21"/>
    <p:sldId id="273" r:id="rId22"/>
    <p:sldId id="277" r:id="rId23"/>
    <p:sldId id="278" r:id="rId24"/>
    <p:sldId id="279" r:id="rId25"/>
    <p:sldId id="274" r:id="rId26"/>
    <p:sldId id="260" r:id="rId27"/>
    <p:sldId id="275" r:id="rId28"/>
    <p:sldId id="276" r:id="rId29"/>
    <p:sldId id="280" r:id="rId30"/>
    <p:sldId id="281" r:id="rId31"/>
    <p:sldId id="282" r:id="rId32"/>
    <p:sldId id="283" r:id="rId33"/>
    <p:sldId id="284" r:id="rId34"/>
    <p:sldId id="285" r:id="rId35"/>
    <p:sldId id="286" r:id="rId36"/>
    <p:sldId id="290" r:id="rId37"/>
    <p:sldId id="287" r:id="rId38"/>
    <p:sldId id="291" r:id="rId39"/>
    <p:sldId id="289" r:id="rId40"/>
    <p:sldId id="288" r:id="rId41"/>
    <p:sldId id="292" r:id="rId42"/>
    <p:sldId id="293" r:id="rId43"/>
    <p:sldId id="294" r:id="rId44"/>
    <p:sldId id="295" r:id="rId45"/>
    <p:sldId id="29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D1AC07-F738-46AE-8427-869FB758838B}" type="datetimeFigureOut">
              <a:rPr lang="en-US" smtClean="0"/>
              <a:pPr/>
              <a:t>3/26/2021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43513B-382D-480B-9290-9BF749F067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43513B-382D-480B-9290-9BF749F0674C}"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Journal Presentation </a:t>
            </a:r>
            <a:endParaRPr lang="en-US" dirty="0"/>
          </a:p>
        </p:txBody>
      </p:sp>
      <p:sp>
        <p:nvSpPr>
          <p:cNvPr id="3" name="Subtitle 2"/>
          <p:cNvSpPr>
            <a:spLocks noGrp="1"/>
          </p:cNvSpPr>
          <p:nvPr>
            <p:ph type="subTitle" idx="1"/>
          </p:nvPr>
        </p:nvSpPr>
        <p:spPr>
          <a:xfrm>
            <a:off x="1371600" y="3886200"/>
            <a:ext cx="6553200" cy="1752600"/>
          </a:xfrm>
        </p:spPr>
        <p:txBody>
          <a:bodyPr/>
          <a:lstStyle/>
          <a:p>
            <a:pPr algn="r"/>
            <a:r>
              <a:rPr lang="en-US" dirty="0" err="1" smtClean="0"/>
              <a:t>Suhas</a:t>
            </a:r>
            <a:r>
              <a:rPr lang="en-US" dirty="0" smtClean="0"/>
              <a:t> </a:t>
            </a:r>
            <a:r>
              <a:rPr lang="en-US" dirty="0" err="1" smtClean="0"/>
              <a:t>Alur</a:t>
            </a:r>
            <a:r>
              <a:rPr lang="en-US" dirty="0" smtClean="0"/>
              <a:t> S </a:t>
            </a:r>
          </a:p>
          <a:p>
            <a:pPr algn="r"/>
            <a:r>
              <a:rPr lang="en-US" dirty="0" smtClean="0"/>
              <a:t>SR Cardiology</a:t>
            </a:r>
          </a:p>
          <a:p>
            <a:pPr algn="r"/>
            <a:r>
              <a:rPr lang="en-US" dirty="0" smtClean="0"/>
              <a:t>26/03/2021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Autofit/>
          </a:bodyPr>
          <a:lstStyle/>
          <a:p>
            <a:r>
              <a:rPr lang="en-US" sz="2200" dirty="0" smtClean="0"/>
              <a:t>In the randomized Catheter Ablation vs. </a:t>
            </a:r>
            <a:r>
              <a:rPr lang="en-US" sz="2200" dirty="0" err="1" smtClean="0"/>
              <a:t>Antiarrhythmic</a:t>
            </a:r>
            <a:r>
              <a:rPr lang="en-US" sz="2200" dirty="0" smtClean="0"/>
              <a:t> Drug Therapy for </a:t>
            </a:r>
            <a:r>
              <a:rPr lang="en-US" sz="2200" dirty="0" err="1" smtClean="0"/>
              <a:t>Atrial</a:t>
            </a:r>
            <a:r>
              <a:rPr lang="en-US" sz="2200" dirty="0" smtClean="0"/>
              <a:t> Fibrillation (CABANA) trial, 57% of the patients had persistent </a:t>
            </a:r>
            <a:r>
              <a:rPr lang="en-US" sz="2200" dirty="0" err="1" smtClean="0"/>
              <a:t>atrial</a:t>
            </a:r>
            <a:r>
              <a:rPr lang="en-US" sz="2200" dirty="0" smtClean="0"/>
              <a:t> fibrillation at trial entry; after 48.5 months of follow-up, only 16% of the patients in the ablation group had persistent </a:t>
            </a:r>
            <a:r>
              <a:rPr lang="en-US" sz="2200" dirty="0" err="1" smtClean="0"/>
              <a:t>atrial</a:t>
            </a:r>
            <a:r>
              <a:rPr lang="en-US" sz="2200" dirty="0" smtClean="0"/>
              <a:t> fibrillation, as compared with 26% in the drug therapy group.</a:t>
            </a:r>
          </a:p>
          <a:p>
            <a:r>
              <a:rPr lang="en-US" sz="2200" dirty="0" smtClean="0"/>
              <a:t>The most common procedure related adverse events were associated with vascular access (3.9% of the patients); serious complications included cardiac perforation with </a:t>
            </a:r>
            <a:r>
              <a:rPr lang="en-US" sz="2200" dirty="0" err="1" smtClean="0"/>
              <a:t>tamponade</a:t>
            </a:r>
            <a:r>
              <a:rPr lang="en-US" sz="2200" dirty="0" smtClean="0"/>
              <a:t>  (0.8%), </a:t>
            </a:r>
            <a:r>
              <a:rPr lang="en-US" sz="2200" dirty="0" err="1" smtClean="0"/>
              <a:t>phrenic</a:t>
            </a:r>
            <a:r>
              <a:rPr lang="en-US" sz="2200" dirty="0" smtClean="0"/>
              <a:t>-nerve injury (0.1%), and transient ischemic attacks from cerebral emboli (0.3%).</a:t>
            </a:r>
          </a:p>
          <a:p>
            <a:r>
              <a:rPr lang="en-US" sz="2200" dirty="0" smtClean="0"/>
              <a:t>An expert consensus statement noted that procedure-related death occurs in fewer than 1 in 1000 patients</a:t>
            </a:r>
            <a:r>
              <a:rPr lang="en-US" sz="2200" baseline="30000" dirty="0" smtClean="0"/>
              <a:t>.1</a:t>
            </a:r>
            <a:endParaRPr lang="en-US" sz="2200" baseline="30000" dirty="0"/>
          </a:p>
        </p:txBody>
      </p:sp>
      <p:sp>
        <p:nvSpPr>
          <p:cNvPr id="4" name="TextBox 3"/>
          <p:cNvSpPr txBox="1"/>
          <p:nvPr/>
        </p:nvSpPr>
        <p:spPr>
          <a:xfrm>
            <a:off x="0" y="6273225"/>
            <a:ext cx="9144000" cy="584775"/>
          </a:xfrm>
          <a:prstGeom prst="rect">
            <a:avLst/>
          </a:prstGeom>
          <a:noFill/>
        </p:spPr>
        <p:txBody>
          <a:bodyPr wrap="square" rtlCol="0">
            <a:spAutoFit/>
          </a:bodyPr>
          <a:lstStyle/>
          <a:p>
            <a:r>
              <a:rPr lang="en-US" sz="1600" dirty="0" smtClean="0"/>
              <a:t>1)Calkins H, </a:t>
            </a:r>
            <a:r>
              <a:rPr lang="en-US" sz="1600" dirty="0" err="1" smtClean="0"/>
              <a:t>Hindricks</a:t>
            </a:r>
            <a:r>
              <a:rPr lang="en-US" sz="1600" dirty="0" smtClean="0"/>
              <a:t> G, </a:t>
            </a:r>
            <a:r>
              <a:rPr lang="en-US" sz="1600" dirty="0" err="1" smtClean="0"/>
              <a:t>Cappato</a:t>
            </a:r>
            <a:r>
              <a:rPr lang="en-US" sz="1600" dirty="0" smtClean="0"/>
              <a:t> R, et al. 2017 HRS/EHRA/ECAS/APHRS/ SOLAECE expert consensus statement on catheter and surgical ablation of </a:t>
            </a:r>
            <a:r>
              <a:rPr lang="en-US" sz="1600" dirty="0" err="1" smtClean="0"/>
              <a:t>atrial</a:t>
            </a:r>
            <a:r>
              <a:rPr lang="en-US" sz="1600" dirty="0" smtClean="0"/>
              <a:t> fibrillation: executive summary. Heart Rhythm 2017</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study </a:t>
            </a:r>
            <a:endParaRPr lang="en-US" dirty="0"/>
          </a:p>
        </p:txBody>
      </p:sp>
      <p:pic>
        <p:nvPicPr>
          <p:cNvPr id="4" name="Content Placeholder 5" descr="4.PNG"/>
          <p:cNvPicPr>
            <a:picLocks noGrp="1" noChangeAspect="1"/>
          </p:cNvPicPr>
          <p:nvPr>
            <p:ph idx="1"/>
          </p:nvPr>
        </p:nvPicPr>
        <p:blipFill>
          <a:blip r:embed="rId2" cstate="print"/>
          <a:stretch>
            <a:fillRect/>
          </a:stretch>
        </p:blipFill>
        <p:spPr>
          <a:xfrm>
            <a:off x="794810" y="2510442"/>
            <a:ext cx="7554380" cy="270547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idx="1"/>
          </p:nvPr>
        </p:nvSpPr>
        <p:spPr/>
        <p:txBody>
          <a:bodyPr/>
          <a:lstStyle/>
          <a:p>
            <a:r>
              <a:rPr lang="en-US" dirty="0" err="1" smtClean="0"/>
              <a:t>Multicentric</a:t>
            </a:r>
            <a:r>
              <a:rPr lang="en-US" dirty="0" smtClean="0"/>
              <a:t> </a:t>
            </a:r>
          </a:p>
          <a:p>
            <a:r>
              <a:rPr lang="en-US" dirty="0" err="1" smtClean="0"/>
              <a:t>Randomised</a:t>
            </a:r>
            <a:r>
              <a:rPr lang="en-US" dirty="0" smtClean="0"/>
              <a:t> 1:1 Trial (STOP AF FIRST)</a:t>
            </a:r>
          </a:p>
          <a:p>
            <a:r>
              <a:rPr lang="en-US" dirty="0" smtClean="0"/>
              <a:t>Three teams involved</a:t>
            </a:r>
          </a:p>
          <a:p>
            <a:pPr lvl="1"/>
            <a:r>
              <a:rPr lang="en-US" dirty="0" smtClean="0"/>
              <a:t>Medtronic </a:t>
            </a:r>
          </a:p>
          <a:p>
            <a:pPr lvl="1"/>
            <a:r>
              <a:rPr lang="en-US" dirty="0" smtClean="0"/>
              <a:t>NAMSA research organization </a:t>
            </a:r>
          </a:p>
          <a:p>
            <a:pPr lvl="1"/>
            <a:r>
              <a:rPr lang="en-US" dirty="0" smtClean="0"/>
              <a:t>Independent team of academicians</a:t>
            </a:r>
          </a:p>
          <a:p>
            <a:r>
              <a:rPr lang="en-US" dirty="0" smtClean="0"/>
              <a:t>Final content of the article were determined by academic authors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idx="1"/>
          </p:nvPr>
        </p:nvSpPr>
        <p:spPr/>
        <p:txBody>
          <a:bodyPr>
            <a:normAutofit/>
          </a:bodyPr>
          <a:lstStyle/>
          <a:p>
            <a:r>
              <a:rPr lang="en-US" dirty="0" smtClean="0"/>
              <a:t>Inclusion criteria</a:t>
            </a:r>
          </a:p>
          <a:p>
            <a:pPr lvl="1"/>
            <a:r>
              <a:rPr lang="en-US" dirty="0" smtClean="0"/>
              <a:t> Age 18-80</a:t>
            </a:r>
          </a:p>
          <a:p>
            <a:pPr lvl="1"/>
            <a:r>
              <a:rPr lang="en-US" dirty="0" smtClean="0"/>
              <a:t>A diagnosis of symptomatic paroxysmal AF with the following documentation: </a:t>
            </a:r>
          </a:p>
          <a:p>
            <a:pPr lvl="2">
              <a:buNone/>
            </a:pPr>
            <a:r>
              <a:rPr lang="en-US" dirty="0" smtClean="0"/>
              <a:t>(1) Physician’s note indicating recurrent self- terminating AF or paroxysmal AF; and</a:t>
            </a:r>
          </a:p>
          <a:p>
            <a:pPr lvl="2">
              <a:buNone/>
            </a:pPr>
            <a:endParaRPr lang="en-US" dirty="0" smtClean="0"/>
          </a:p>
          <a:p>
            <a:pPr lvl="2">
              <a:buNone/>
            </a:pPr>
            <a:r>
              <a:rPr lang="en-US" dirty="0" smtClean="0"/>
              <a:t> (2) any ECG documented AF within 6 months prior to enrollment.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Exclusion criteria </a:t>
            </a:r>
          </a:p>
          <a:p>
            <a:pPr lvl="1"/>
            <a:r>
              <a:rPr lang="en-US" dirty="0" smtClean="0"/>
              <a:t>Previous treatment with </a:t>
            </a:r>
            <a:r>
              <a:rPr lang="en-US" dirty="0" err="1" smtClean="0"/>
              <a:t>antiarrhythmic</a:t>
            </a:r>
            <a:r>
              <a:rPr lang="en-US" dirty="0" smtClean="0"/>
              <a:t> drug for ≥7 days</a:t>
            </a:r>
          </a:p>
          <a:p>
            <a:pPr lvl="1"/>
            <a:r>
              <a:rPr lang="en-US" dirty="0" smtClean="0"/>
              <a:t>Enlarged left </a:t>
            </a:r>
            <a:r>
              <a:rPr lang="en-US" dirty="0" err="1" smtClean="0"/>
              <a:t>atrial</a:t>
            </a:r>
            <a:r>
              <a:rPr lang="en-US" dirty="0" smtClean="0"/>
              <a:t> diameter (&gt;5 cm)</a:t>
            </a:r>
          </a:p>
          <a:p>
            <a:pPr lvl="1"/>
            <a:r>
              <a:rPr lang="en-US" dirty="0" smtClean="0"/>
              <a:t>Previous left </a:t>
            </a:r>
            <a:r>
              <a:rPr lang="en-US" dirty="0" err="1" smtClean="0"/>
              <a:t>atrial</a:t>
            </a:r>
            <a:r>
              <a:rPr lang="en-US" dirty="0" smtClean="0"/>
              <a:t> ablation or left </a:t>
            </a:r>
            <a:r>
              <a:rPr lang="en-US" dirty="0" err="1" smtClean="0"/>
              <a:t>atrial</a:t>
            </a:r>
            <a:r>
              <a:rPr lang="en-US" dirty="0" smtClean="0"/>
              <a:t> surgical procedure</a:t>
            </a:r>
          </a:p>
          <a:p>
            <a:pPr lvl="1"/>
            <a:r>
              <a:rPr lang="en-US" dirty="0" smtClean="0"/>
              <a:t>Any cardiac surgery, myocardial infarction, PCI / PTCA or coronary artery </a:t>
            </a:r>
            <a:r>
              <a:rPr lang="en-US" dirty="0" err="1" smtClean="0"/>
              <a:t>stenting</a:t>
            </a:r>
            <a:r>
              <a:rPr lang="en-US" dirty="0" smtClean="0"/>
              <a:t> which occurred during previous 90 days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Exclusion criteria </a:t>
            </a:r>
          </a:p>
          <a:p>
            <a:pPr lvl="1"/>
            <a:r>
              <a:rPr lang="en-US" dirty="0" smtClean="0"/>
              <a:t>NYHA class III or IV congestive heart failure and/or known left ventricular ejection fraction</a:t>
            </a:r>
          </a:p>
          <a:p>
            <a:pPr lvl="1"/>
            <a:r>
              <a:rPr lang="en-US" dirty="0" smtClean="0"/>
              <a:t>(LVEF) less than 45%</a:t>
            </a:r>
          </a:p>
          <a:p>
            <a:pPr lvl="1"/>
            <a:r>
              <a:rPr lang="en-US" dirty="0" smtClean="0"/>
              <a:t> Diagnosis of primary pulmonary hypertension</a:t>
            </a:r>
          </a:p>
          <a:p>
            <a:pPr lvl="1"/>
            <a:r>
              <a:rPr lang="en-US" dirty="0" smtClean="0"/>
              <a:t> Rheumatic heart disease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Cryoballoon</a:t>
            </a:r>
            <a:r>
              <a:rPr lang="en-US" dirty="0" smtClean="0"/>
              <a:t> Catheter Ablation </a:t>
            </a:r>
          </a:p>
          <a:p>
            <a:pPr lvl="1"/>
            <a:r>
              <a:rPr lang="en-US" dirty="0" smtClean="0"/>
              <a:t>Patients who were randomly assigned to the ablation group underwent pulmonary vein isolation within 30 days of randomization </a:t>
            </a:r>
          </a:p>
          <a:p>
            <a:pPr lvl="1"/>
            <a:r>
              <a:rPr lang="en-US" dirty="0" smtClean="0"/>
              <a:t>A second-generation </a:t>
            </a:r>
            <a:r>
              <a:rPr lang="en-US" dirty="0" err="1" smtClean="0"/>
              <a:t>cryoballoon</a:t>
            </a:r>
            <a:r>
              <a:rPr lang="en-US" dirty="0" smtClean="0"/>
              <a:t> (Arctic Front Advance Cardiac </a:t>
            </a:r>
            <a:r>
              <a:rPr lang="en-US" dirty="0" err="1" smtClean="0"/>
              <a:t>Cryoablation</a:t>
            </a:r>
            <a:r>
              <a:rPr lang="en-US" dirty="0" smtClean="0"/>
              <a:t> Catheter, Medtronic) was inserted with the use of a </a:t>
            </a:r>
            <a:r>
              <a:rPr lang="en-US" dirty="0" err="1" smtClean="0"/>
              <a:t>transseptal</a:t>
            </a:r>
            <a:r>
              <a:rPr lang="en-US" dirty="0" smtClean="0"/>
              <a:t> puncture</a:t>
            </a:r>
          </a:p>
          <a:p>
            <a:pPr lvl="1"/>
            <a:endParaRPr lang="en-US" dirty="0" smtClean="0"/>
          </a:p>
          <a:p>
            <a:pPr lvl="1"/>
            <a:r>
              <a:rPr lang="en-US" dirty="0" smtClean="0"/>
              <a:t> Two </a:t>
            </a:r>
            <a:r>
              <a:rPr lang="en-US" dirty="0" err="1" smtClean="0"/>
              <a:t>cryoballoon</a:t>
            </a:r>
            <a:r>
              <a:rPr lang="en-US" dirty="0" smtClean="0"/>
              <a:t> applications, each 3 minutes in duration, were recommended for each pulmonary vein. Pulmonary vein isolation was confirmed by entrance block</a:t>
            </a:r>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Arctic Front Advance Cardiac </a:t>
            </a:r>
            <a:r>
              <a:rPr lang="en-US" sz="3400" dirty="0" err="1" smtClean="0"/>
              <a:t>Cryoablation</a:t>
            </a:r>
            <a:r>
              <a:rPr lang="en-US" sz="3400" dirty="0" smtClean="0"/>
              <a:t> Catheter, Medtronic</a:t>
            </a:r>
            <a:endParaRPr lang="en-US" sz="3400" dirty="0"/>
          </a:p>
        </p:txBody>
      </p:sp>
      <p:pic>
        <p:nvPicPr>
          <p:cNvPr id="4" name="Content Placeholder 3" descr="11.PNG"/>
          <p:cNvPicPr>
            <a:picLocks noGrp="1" noChangeAspect="1"/>
          </p:cNvPicPr>
          <p:nvPr>
            <p:ph idx="1"/>
          </p:nvPr>
        </p:nvPicPr>
        <p:blipFill>
          <a:blip r:embed="rId2" cstate="print"/>
          <a:stretch>
            <a:fillRect/>
          </a:stretch>
        </p:blipFill>
        <p:spPr>
          <a:xfrm>
            <a:off x="2819400" y="1600200"/>
            <a:ext cx="3557249" cy="4643146"/>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idx="1"/>
          </p:nvPr>
        </p:nvSpPr>
        <p:spPr/>
        <p:txBody>
          <a:bodyPr>
            <a:normAutofit lnSpcReduction="10000"/>
          </a:bodyPr>
          <a:lstStyle/>
          <a:p>
            <a:r>
              <a:rPr lang="en-US" dirty="0" err="1" smtClean="0"/>
              <a:t>Cryoballoon</a:t>
            </a:r>
            <a:r>
              <a:rPr lang="en-US" dirty="0" smtClean="0"/>
              <a:t> Catheter Ablation </a:t>
            </a:r>
          </a:p>
          <a:p>
            <a:pPr lvl="1"/>
            <a:r>
              <a:rPr lang="en-US" dirty="0" smtClean="0"/>
              <a:t>Treatment with class I or III </a:t>
            </a:r>
            <a:r>
              <a:rPr lang="en-US" dirty="0" err="1" smtClean="0"/>
              <a:t>antiarrythmic</a:t>
            </a:r>
            <a:r>
              <a:rPr lang="en-US" dirty="0" smtClean="0"/>
              <a:t> drugs (</a:t>
            </a:r>
            <a:r>
              <a:rPr lang="en-US" dirty="0" err="1" smtClean="0"/>
              <a:t>Exluding</a:t>
            </a:r>
            <a:r>
              <a:rPr lang="en-US" dirty="0" smtClean="0"/>
              <a:t> </a:t>
            </a:r>
            <a:r>
              <a:rPr lang="en-US" dirty="0" err="1" smtClean="0"/>
              <a:t>amiodarone</a:t>
            </a:r>
            <a:r>
              <a:rPr lang="en-US" dirty="0" smtClean="0"/>
              <a:t>) was permitted for up to 80 days after the procedure </a:t>
            </a:r>
          </a:p>
          <a:p>
            <a:pPr lvl="1"/>
            <a:r>
              <a:rPr lang="en-US" dirty="0" smtClean="0"/>
              <a:t>80 days was fixed to allow the complete washout by the end of 90 day blanking period (designed to allow procedural recovery and drug dose adjustments)</a:t>
            </a:r>
          </a:p>
          <a:p>
            <a:pPr lvl="1"/>
            <a:r>
              <a:rPr lang="en-US" dirty="0" smtClean="0"/>
              <a:t>Anticoagulation was administered for </a:t>
            </a:r>
            <a:r>
              <a:rPr lang="en-US" dirty="0" err="1" smtClean="0"/>
              <a:t>atleast</a:t>
            </a:r>
            <a:r>
              <a:rPr lang="en-US" dirty="0" smtClean="0"/>
              <a:t>  2 months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idx="1"/>
          </p:nvPr>
        </p:nvSpPr>
        <p:spPr/>
        <p:txBody>
          <a:bodyPr>
            <a:normAutofit/>
          </a:bodyPr>
          <a:lstStyle/>
          <a:p>
            <a:r>
              <a:rPr lang="en-US" dirty="0" smtClean="0"/>
              <a:t>Drug therapy </a:t>
            </a:r>
          </a:p>
          <a:p>
            <a:pPr lvl="1"/>
            <a:r>
              <a:rPr lang="en-US" dirty="0" smtClean="0"/>
              <a:t>Treatment with class I or III </a:t>
            </a:r>
            <a:r>
              <a:rPr lang="en-US" dirty="0" err="1" smtClean="0"/>
              <a:t>antiarrythmic</a:t>
            </a:r>
            <a:r>
              <a:rPr lang="en-US" dirty="0" smtClean="0"/>
              <a:t> drug was initiated within 30 days after randomization  in accordance with 2014 guidelines from ACC/AHA.</a:t>
            </a:r>
          </a:p>
          <a:p>
            <a:pPr lvl="1"/>
            <a:r>
              <a:rPr lang="en-US" dirty="0" smtClean="0"/>
              <a:t>Drug dosing and schedule changes were allowed for 90 days after initiation, after which further changes were discouraged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4.PNG"/>
          <p:cNvPicPr>
            <a:picLocks noGrp="1" noChangeAspect="1"/>
          </p:cNvPicPr>
          <p:nvPr>
            <p:ph idx="1"/>
          </p:nvPr>
        </p:nvPicPr>
        <p:blipFill>
          <a:blip r:embed="rId2" cstate="print"/>
          <a:stretch>
            <a:fillRect/>
          </a:stretch>
        </p:blipFill>
        <p:spPr>
          <a:xfrm>
            <a:off x="838200" y="1524000"/>
            <a:ext cx="7554380" cy="2705478"/>
          </a:xfrm>
        </p:spPr>
      </p:pic>
      <p:pic>
        <p:nvPicPr>
          <p:cNvPr id="1026" name="Picture 2" descr="D:\Cardiology\Academics\Presentation\Journal Club\Atrial Fibrillation\Pictures\9.PNG"/>
          <p:cNvPicPr>
            <a:picLocks noChangeAspect="1" noChangeArrowheads="1"/>
          </p:cNvPicPr>
          <p:nvPr/>
        </p:nvPicPr>
        <p:blipFill>
          <a:blip r:embed="rId3" cstate="print"/>
          <a:srcRect/>
          <a:stretch>
            <a:fillRect/>
          </a:stretch>
        </p:blipFill>
        <p:spPr bwMode="auto">
          <a:xfrm>
            <a:off x="990600" y="4343400"/>
            <a:ext cx="7583034" cy="1752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Drug therapy </a:t>
            </a:r>
            <a:endParaRPr lang="en-US" dirty="0"/>
          </a:p>
        </p:txBody>
      </p:sp>
      <p:pic>
        <p:nvPicPr>
          <p:cNvPr id="4" name="Content Placeholder 3" descr="10.PNG"/>
          <p:cNvPicPr>
            <a:picLocks noGrp="1" noChangeAspect="1"/>
          </p:cNvPicPr>
          <p:nvPr>
            <p:ph idx="1"/>
          </p:nvPr>
        </p:nvPicPr>
        <p:blipFill>
          <a:blip r:embed="rId2" cstate="print"/>
          <a:stretch>
            <a:fillRect/>
          </a:stretch>
        </p:blipFill>
        <p:spPr>
          <a:xfrm>
            <a:off x="228600" y="1905000"/>
            <a:ext cx="8611646" cy="4191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idx="1"/>
          </p:nvPr>
        </p:nvSpPr>
        <p:spPr/>
        <p:txBody>
          <a:bodyPr>
            <a:noAutofit/>
          </a:bodyPr>
          <a:lstStyle/>
          <a:p>
            <a:r>
              <a:rPr lang="en-US" sz="2600" b="1" dirty="0" smtClean="0"/>
              <a:t>Follow up </a:t>
            </a:r>
          </a:p>
          <a:p>
            <a:pPr lvl="1"/>
            <a:r>
              <a:rPr lang="en-US" sz="2600" dirty="0" smtClean="0"/>
              <a:t>In-office visits were planned at 1, 3, 6, and 12 months. </a:t>
            </a:r>
          </a:p>
          <a:p>
            <a:pPr lvl="1"/>
            <a:r>
              <a:rPr lang="en-US" sz="2600" dirty="0" smtClean="0"/>
              <a:t>Arrhythmia monitoring included</a:t>
            </a:r>
          </a:p>
          <a:p>
            <a:pPr lvl="2"/>
            <a:r>
              <a:rPr lang="en-US" sz="2600" dirty="0" smtClean="0"/>
              <a:t> 12-lead electrocardiography (ECG) at each follow-up visit </a:t>
            </a:r>
          </a:p>
          <a:p>
            <a:pPr lvl="2"/>
            <a:r>
              <a:rPr lang="en-US" sz="2600" dirty="0" smtClean="0"/>
              <a:t>Patient-activated telephone monitoring weekly </a:t>
            </a:r>
          </a:p>
          <a:p>
            <a:pPr lvl="2"/>
            <a:r>
              <a:rPr lang="en-US" sz="2600" dirty="0" smtClean="0"/>
              <a:t>When symptoms developed after the blanking period</a:t>
            </a:r>
          </a:p>
          <a:p>
            <a:pPr lvl="1"/>
            <a:r>
              <a:rPr lang="en-US" sz="2600" dirty="0" smtClean="0"/>
              <a:t>At 6 and 12 months, 24-hour ambulatory ECG monitoring was also performed.</a:t>
            </a:r>
            <a:endParaRPr lang="en-US" sz="2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idx="1"/>
          </p:nvPr>
        </p:nvSpPr>
        <p:spPr/>
        <p:txBody>
          <a:bodyPr>
            <a:normAutofit/>
          </a:bodyPr>
          <a:lstStyle/>
          <a:p>
            <a:r>
              <a:rPr lang="en-US" sz="2400" b="1" dirty="0" smtClean="0"/>
              <a:t>End points</a:t>
            </a:r>
          </a:p>
          <a:p>
            <a:r>
              <a:rPr lang="en-US" sz="2400" dirty="0" smtClean="0"/>
              <a:t>The primary efficacy end point was treatment success at 12 months.</a:t>
            </a:r>
          </a:p>
          <a:p>
            <a:pPr>
              <a:buNone/>
            </a:pPr>
            <a:r>
              <a:rPr lang="en-US" sz="2400" dirty="0" smtClean="0"/>
              <a:t> Defined as freedom from the following events:</a:t>
            </a:r>
          </a:p>
          <a:p>
            <a:pPr lvl="1"/>
            <a:r>
              <a:rPr lang="en-US" sz="2400" dirty="0" smtClean="0"/>
              <a:t> Initial failure of the procedure</a:t>
            </a:r>
          </a:p>
          <a:p>
            <a:pPr lvl="1"/>
            <a:r>
              <a:rPr lang="en-US" sz="2400" dirty="0" smtClean="0"/>
              <a:t> Any subsequent </a:t>
            </a:r>
            <a:r>
              <a:rPr lang="en-US" sz="2400" dirty="0" err="1" smtClean="0"/>
              <a:t>atrial</a:t>
            </a:r>
            <a:r>
              <a:rPr lang="en-US" sz="2400" dirty="0" smtClean="0"/>
              <a:t> fibrillation surgery or ablation in the left atrium (including those performed during the blanking period)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2400" dirty="0" smtClean="0"/>
              <a:t> </a:t>
            </a:r>
            <a:r>
              <a:rPr lang="en-US" sz="2400" dirty="0" err="1" smtClean="0"/>
              <a:t>Atrial</a:t>
            </a:r>
            <a:r>
              <a:rPr lang="en-US" sz="2400" dirty="0" smtClean="0"/>
              <a:t> arrhythmia recurrence</a:t>
            </a:r>
          </a:p>
          <a:p>
            <a:pPr marL="742950" lvl="2" indent="-342900"/>
            <a:r>
              <a:rPr lang="en-US" dirty="0" smtClean="0"/>
              <a:t>Defined as</a:t>
            </a:r>
          </a:p>
          <a:p>
            <a:pPr marL="1200150" lvl="3" indent="-342900"/>
            <a:r>
              <a:rPr lang="en-US" sz="2400" dirty="0" smtClean="0"/>
              <a:t> Documented </a:t>
            </a:r>
            <a:r>
              <a:rPr lang="en-US" sz="2400" dirty="0" err="1" smtClean="0"/>
              <a:t>atrial</a:t>
            </a:r>
            <a:r>
              <a:rPr lang="en-US" sz="2400" dirty="0" smtClean="0"/>
              <a:t> fibrillation, </a:t>
            </a:r>
            <a:r>
              <a:rPr lang="en-US" sz="2400" dirty="0" err="1" smtClean="0"/>
              <a:t>atrial</a:t>
            </a:r>
            <a:r>
              <a:rPr lang="en-US" sz="2400" dirty="0" smtClean="0"/>
              <a:t> tachycardia, or </a:t>
            </a:r>
            <a:r>
              <a:rPr lang="en-US" sz="2400" dirty="0" err="1" smtClean="0"/>
              <a:t>atrial</a:t>
            </a:r>
            <a:r>
              <a:rPr lang="en-US" sz="2400" dirty="0" smtClean="0"/>
              <a:t> flutter for ≥30 seconds during ambulatory monitoring or for ≥10 seconds on a 12-lead ECG)</a:t>
            </a:r>
          </a:p>
          <a:p>
            <a:pPr marL="1200150" lvl="3" indent="-342900"/>
            <a:r>
              <a:rPr lang="en-US" sz="2400" dirty="0" smtClean="0"/>
              <a:t> </a:t>
            </a:r>
            <a:r>
              <a:rPr lang="en-US" sz="2400" dirty="0" err="1" smtClean="0"/>
              <a:t>Cardioversion</a:t>
            </a:r>
            <a:endParaRPr lang="en-US" sz="2400" dirty="0" smtClean="0"/>
          </a:p>
          <a:p>
            <a:pPr marL="1200150" lvl="3" indent="-342900"/>
            <a:r>
              <a:rPr lang="en-US" sz="2400" dirty="0" smtClean="0"/>
              <a:t> Use of class I or III </a:t>
            </a:r>
            <a:r>
              <a:rPr lang="en-US" sz="2400" dirty="0" err="1" smtClean="0"/>
              <a:t>antiarrhythmic</a:t>
            </a:r>
            <a:r>
              <a:rPr lang="en-US" sz="2400" dirty="0" smtClean="0"/>
              <a:t> drugs (ablation group only) outside the 90-day blanking period.</a:t>
            </a:r>
          </a:p>
          <a:p>
            <a:endParaRPr lang="en-US"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idx="1"/>
          </p:nvPr>
        </p:nvSpPr>
        <p:spPr/>
        <p:txBody>
          <a:bodyPr>
            <a:normAutofit/>
          </a:bodyPr>
          <a:lstStyle/>
          <a:p>
            <a:r>
              <a:rPr lang="en-US" sz="2400" b="1" dirty="0" smtClean="0"/>
              <a:t> Primary Safety End point </a:t>
            </a:r>
          </a:p>
          <a:p>
            <a:r>
              <a:rPr lang="en-US" sz="2400" dirty="0" smtClean="0"/>
              <a:t>The primary safety end point was evaluated in the ablation group only, comprised of </a:t>
            </a:r>
          </a:p>
          <a:p>
            <a:pPr lvl="1"/>
            <a:r>
              <a:rPr lang="en-US" sz="2400" dirty="0" smtClean="0"/>
              <a:t>Development of a clinically significant pericardial effusion within 30 days</a:t>
            </a:r>
          </a:p>
          <a:p>
            <a:pPr lvl="1"/>
            <a:r>
              <a:rPr lang="en-US" sz="2400" dirty="0" smtClean="0"/>
              <a:t> Symptomatic pulmonary vein </a:t>
            </a:r>
            <a:r>
              <a:rPr lang="en-US" sz="2400" dirty="0" err="1" smtClean="0"/>
              <a:t>stenosis</a:t>
            </a:r>
            <a:r>
              <a:rPr lang="en-US" sz="2400" dirty="0" smtClean="0"/>
              <a:t> or </a:t>
            </a:r>
            <a:r>
              <a:rPr lang="en-US" sz="2400" dirty="0" err="1" smtClean="0"/>
              <a:t>atrial</a:t>
            </a:r>
            <a:r>
              <a:rPr lang="en-US" sz="2400" dirty="0" smtClean="0"/>
              <a:t>–esophageal fistula within 12 months</a:t>
            </a:r>
          </a:p>
          <a:p>
            <a:pPr lvl="1"/>
            <a:r>
              <a:rPr lang="en-US" sz="2400" dirty="0" smtClean="0"/>
              <a:t>Unresolved </a:t>
            </a:r>
            <a:r>
              <a:rPr lang="en-US" sz="2400" dirty="0" err="1" smtClean="0"/>
              <a:t>phrenic</a:t>
            </a:r>
            <a:r>
              <a:rPr lang="en-US" sz="2400" dirty="0" smtClean="0"/>
              <a:t> nerve injury at 12 months</a:t>
            </a:r>
          </a:p>
          <a:p>
            <a:pPr lvl="1"/>
            <a:r>
              <a:rPr lang="en-US" sz="2400" dirty="0" smtClean="0"/>
              <a:t>Transient ischemic attack, stroke, myocardial infarction, major vascular complication, or major bleeding within the first 7 days</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idx="1"/>
          </p:nvPr>
        </p:nvSpPr>
        <p:spPr/>
        <p:txBody>
          <a:bodyPr>
            <a:normAutofit/>
          </a:bodyPr>
          <a:lstStyle/>
          <a:p>
            <a:r>
              <a:rPr lang="en-US" sz="2400" b="1" dirty="0" smtClean="0"/>
              <a:t>Secondary end points</a:t>
            </a:r>
          </a:p>
          <a:p>
            <a:pPr lvl="1"/>
            <a:r>
              <a:rPr lang="en-US" sz="2400" dirty="0" smtClean="0"/>
              <a:t>Quality of life, which was assessed in the ablation group only (with the use of the </a:t>
            </a:r>
            <a:r>
              <a:rPr lang="en-US" sz="2400" dirty="0" err="1" smtClean="0"/>
              <a:t>Atrial</a:t>
            </a:r>
            <a:r>
              <a:rPr lang="en-US" sz="2400" dirty="0" smtClean="0"/>
              <a:t> Fibrillation Effect on Quality-of-Life [AFEQT] and European Quality of Life–5 Dimensions [EQ-5D] questionnaires, with scores compared between baseline and 12 months)</a:t>
            </a:r>
          </a:p>
          <a:p>
            <a:pPr lvl="1"/>
            <a:r>
              <a:rPr lang="en-US" sz="2400" dirty="0" smtClean="0"/>
              <a:t>Health care utilization, which was compared between the treatment groups.</a:t>
            </a:r>
          </a:p>
          <a:p>
            <a:pPr lvl="1"/>
            <a:r>
              <a:rPr lang="en-US" sz="2400" dirty="0" smtClean="0"/>
              <a:t> Other end points included serious adverse events, initial success of the procedure, and procedural characteristics</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Statistical Analysis</a:t>
            </a:r>
            <a:endParaRPr lang="en-US" dirty="0"/>
          </a:p>
        </p:txBody>
      </p:sp>
      <p:sp>
        <p:nvSpPr>
          <p:cNvPr id="3" name="Content Placeholder 2"/>
          <p:cNvSpPr>
            <a:spLocks noGrp="1"/>
          </p:cNvSpPr>
          <p:nvPr>
            <p:ph idx="1"/>
          </p:nvPr>
        </p:nvSpPr>
        <p:spPr/>
        <p:txBody>
          <a:bodyPr>
            <a:normAutofit/>
          </a:bodyPr>
          <a:lstStyle/>
          <a:p>
            <a:r>
              <a:rPr lang="en-US" sz="2400" b="1" dirty="0" smtClean="0"/>
              <a:t>Sample Size</a:t>
            </a:r>
          </a:p>
          <a:p>
            <a:r>
              <a:rPr lang="en-US" sz="2400" dirty="0" smtClean="0"/>
              <a:t>It was assumed that 45.0% of the patients in the drug-therapy group and 69.9% of the patients in the ablation group would have treatment success and that 4.0% of the patients in the ablation group would have a primary safety end-point event within 12 </a:t>
            </a:r>
            <a:r>
              <a:rPr lang="en-US" sz="2400" dirty="0" smtClean="0"/>
              <a:t>months ( RAAFT-2 study and STOP AF study)</a:t>
            </a:r>
            <a:endParaRPr lang="en-US" sz="2400" dirty="0" smtClean="0"/>
          </a:p>
          <a:p>
            <a:r>
              <a:rPr lang="en-US" sz="2400" dirty="0" smtClean="0"/>
              <a:t> On the basis of these assumptions and an expected 10% attrition, a </a:t>
            </a:r>
            <a:r>
              <a:rPr lang="en-US" sz="2400" b="1" u="sng" dirty="0" smtClean="0"/>
              <a:t>sample size of 210 </a:t>
            </a:r>
            <a:r>
              <a:rPr lang="en-US" sz="2400" dirty="0" smtClean="0"/>
              <a:t>was calculated to be sufficient to provide at least 90% power for the analysis of the primary efficacy end point and 80% power for the analysis of the primary safety end point</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Analysis</a:t>
            </a:r>
            <a:endParaRPr lang="en-US" dirty="0"/>
          </a:p>
        </p:txBody>
      </p:sp>
      <p:sp>
        <p:nvSpPr>
          <p:cNvPr id="3" name="Content Placeholder 2"/>
          <p:cNvSpPr>
            <a:spLocks noGrp="1"/>
          </p:cNvSpPr>
          <p:nvPr>
            <p:ph idx="1"/>
          </p:nvPr>
        </p:nvSpPr>
        <p:spPr/>
        <p:txBody>
          <a:bodyPr>
            <a:normAutofit/>
          </a:bodyPr>
          <a:lstStyle/>
          <a:p>
            <a:r>
              <a:rPr lang="en-US" sz="2400" dirty="0" smtClean="0"/>
              <a:t>Intention to treat analyses was done </a:t>
            </a:r>
          </a:p>
          <a:p>
            <a:r>
              <a:rPr lang="en-US" sz="2400" dirty="0" smtClean="0"/>
              <a:t>Primary efficacy end point was evaluated with Kaplan –Meier analysis and log- rank test</a:t>
            </a:r>
          </a:p>
          <a:p>
            <a:r>
              <a:rPr lang="en-US" sz="2400" dirty="0" smtClean="0"/>
              <a:t>Time 0 (T0) was defined as the date of ablation or initiation of drug therapy</a:t>
            </a:r>
          </a:p>
          <a:p>
            <a:r>
              <a:rPr lang="en-US" sz="2400" dirty="0" smtClean="0"/>
              <a:t> Start date if assessing </a:t>
            </a:r>
            <a:r>
              <a:rPr lang="en-US" sz="2400" dirty="0" err="1" smtClean="0"/>
              <a:t>atrial</a:t>
            </a:r>
            <a:r>
              <a:rPr lang="en-US" sz="2400" dirty="0" smtClean="0"/>
              <a:t> arrhythmia was after 91 days following T0</a:t>
            </a:r>
          </a:p>
          <a:p>
            <a:r>
              <a:rPr lang="en-US" sz="2400" dirty="0" smtClean="0"/>
              <a:t>The standard error for each percentage of patients with an event within 12 months was approximated with Greenwood’s formula, and two-sided 95% log–log confidence intervals were constructed.</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Analysis</a:t>
            </a:r>
            <a:endParaRPr lang="en-US" dirty="0"/>
          </a:p>
        </p:txBody>
      </p:sp>
      <p:sp>
        <p:nvSpPr>
          <p:cNvPr id="3" name="Content Placeholder 2"/>
          <p:cNvSpPr>
            <a:spLocks noGrp="1"/>
          </p:cNvSpPr>
          <p:nvPr>
            <p:ph idx="1"/>
          </p:nvPr>
        </p:nvSpPr>
        <p:spPr/>
        <p:txBody>
          <a:bodyPr>
            <a:normAutofit/>
          </a:bodyPr>
          <a:lstStyle/>
          <a:p>
            <a:r>
              <a:rPr lang="en-US" sz="2400" dirty="0" smtClean="0"/>
              <a:t>The primary safety end point was analyzed with the use of Kaplan–Meier survival analysis and was evaluated against a </a:t>
            </a:r>
            <a:r>
              <a:rPr lang="en-US" sz="2400" dirty="0" err="1" smtClean="0"/>
              <a:t>prespecified</a:t>
            </a:r>
            <a:r>
              <a:rPr lang="en-US" sz="2400" dirty="0" smtClean="0"/>
              <a:t> performance goal (upper boundary of the 95% confidence interval for the percentage of patients with a safety event, &lt;12%) at 12 months.</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rmAutofit fontScale="90000"/>
          </a:bodyPr>
          <a:lstStyle/>
          <a:p>
            <a:r>
              <a:rPr lang="en-US" dirty="0" smtClean="0"/>
              <a:t>Study Enrollment </a:t>
            </a:r>
            <a:endParaRPr lang="en-US" dirty="0"/>
          </a:p>
        </p:txBody>
      </p:sp>
      <p:pic>
        <p:nvPicPr>
          <p:cNvPr id="4" name="Content Placeholder 3" descr="3.1.PNG"/>
          <p:cNvPicPr>
            <a:picLocks noGrp="1" noChangeAspect="1"/>
          </p:cNvPicPr>
          <p:nvPr>
            <p:ph idx="1"/>
          </p:nvPr>
        </p:nvPicPr>
        <p:blipFill>
          <a:blip r:embed="rId2" cstate="print"/>
          <a:stretch>
            <a:fillRect/>
          </a:stretch>
        </p:blipFill>
        <p:spPr>
          <a:xfrm>
            <a:off x="-26016" y="685800"/>
            <a:ext cx="9241187" cy="61722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sz="2200" dirty="0" smtClean="0"/>
              <a:t>In clinical practice, </a:t>
            </a:r>
            <a:r>
              <a:rPr lang="en-US" sz="2200" dirty="0" err="1" smtClean="0"/>
              <a:t>atrial</a:t>
            </a:r>
            <a:r>
              <a:rPr lang="en-US" sz="2200" dirty="0" smtClean="0"/>
              <a:t> fibrillation is the most common sustained  arrhythmia encountered in adults.</a:t>
            </a:r>
          </a:p>
          <a:p>
            <a:r>
              <a:rPr lang="en-US" sz="2200" dirty="0" smtClean="0"/>
              <a:t> Among patients in the Framingham Heart Study population, </a:t>
            </a:r>
            <a:r>
              <a:rPr lang="en-US" sz="2200" dirty="0" err="1" smtClean="0"/>
              <a:t>atrial</a:t>
            </a:r>
            <a:r>
              <a:rPr lang="en-US" sz="2200" dirty="0" smtClean="0"/>
              <a:t> fibrillation developed in 37% after the age of 55 years in those who reached that age</a:t>
            </a:r>
          </a:p>
          <a:p>
            <a:r>
              <a:rPr lang="en-US" sz="2200" dirty="0" err="1" smtClean="0"/>
              <a:t>Atrial</a:t>
            </a:r>
            <a:r>
              <a:rPr lang="en-US" sz="2200" dirty="0" smtClean="0"/>
              <a:t> fibrillation is associated with an increased incidence of stroke (by a factor of approximately 4.0 in men and 5.7 in women), heart failure (by a factor of 3.0 in men and 11.0 in women), and dementia that is probably related to strokes and cerebral </a:t>
            </a:r>
            <a:r>
              <a:rPr lang="en-US" sz="2200" dirty="0" err="1" smtClean="0"/>
              <a:t>hypoperfusion</a:t>
            </a:r>
            <a:r>
              <a:rPr lang="en-US" sz="2200" dirty="0" smtClean="0"/>
              <a:t> (by a factor of 1.4 in a mixed population)</a:t>
            </a:r>
          </a:p>
          <a:p>
            <a:r>
              <a:rPr lang="en-US" sz="2200" dirty="0" err="1" smtClean="0"/>
              <a:t>Atrial</a:t>
            </a:r>
            <a:r>
              <a:rPr lang="en-US" sz="2200" dirty="0" smtClean="0"/>
              <a:t> fibrillation increases the risk of death by a factor of 2.4 among men and by a factor of 3.5 among women</a:t>
            </a:r>
          </a:p>
          <a:p>
            <a:endParaRPr lang="en-US" sz="2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Enrollment </a:t>
            </a:r>
            <a:r>
              <a:rPr lang="en-US" dirty="0" err="1" smtClean="0"/>
              <a:t>conti</a:t>
            </a:r>
            <a:r>
              <a:rPr lang="en-US" dirty="0" smtClean="0"/>
              <a:t>..</a:t>
            </a:r>
            <a:endParaRPr lang="en-US" dirty="0"/>
          </a:p>
        </p:txBody>
      </p:sp>
      <p:pic>
        <p:nvPicPr>
          <p:cNvPr id="4" name="Content Placeholder 3" descr="3.2.PNG"/>
          <p:cNvPicPr>
            <a:picLocks noGrp="1" noChangeAspect="1"/>
          </p:cNvPicPr>
          <p:nvPr>
            <p:ph idx="1"/>
          </p:nvPr>
        </p:nvPicPr>
        <p:blipFill>
          <a:blip r:embed="rId3" cstate="print"/>
          <a:stretch>
            <a:fillRect/>
          </a:stretch>
        </p:blipFill>
        <p:spPr>
          <a:xfrm>
            <a:off x="70880" y="2133600"/>
            <a:ext cx="8538229" cy="3810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normAutofit/>
          </a:bodyPr>
          <a:lstStyle/>
          <a:p>
            <a:r>
              <a:rPr lang="en-US" dirty="0" smtClean="0"/>
              <a:t>Results </a:t>
            </a:r>
            <a:endParaRPr lang="en-US" dirty="0"/>
          </a:p>
        </p:txBody>
      </p:sp>
      <p:pic>
        <p:nvPicPr>
          <p:cNvPr id="4" name="Content Placeholder 3" descr="13.PNG"/>
          <p:cNvPicPr>
            <a:picLocks noGrp="1" noChangeAspect="1"/>
          </p:cNvPicPr>
          <p:nvPr>
            <p:ph idx="1"/>
          </p:nvPr>
        </p:nvPicPr>
        <p:blipFill>
          <a:blip r:embed="rId2" cstate="print"/>
          <a:stretch>
            <a:fillRect/>
          </a:stretch>
        </p:blipFill>
        <p:spPr>
          <a:xfrm>
            <a:off x="1800432" y="981355"/>
            <a:ext cx="5438567" cy="5876645"/>
          </a:xfrm>
        </p:spPr>
      </p:pic>
      <p:sp>
        <p:nvSpPr>
          <p:cNvPr id="5" name="Rectangle 4"/>
          <p:cNvSpPr/>
          <p:nvPr/>
        </p:nvSpPr>
        <p:spPr>
          <a:xfrm>
            <a:off x="1905000" y="2667000"/>
            <a:ext cx="5181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Baseline Characteristics </a:t>
            </a:r>
            <a:r>
              <a:rPr lang="en-US" dirty="0" err="1" smtClean="0"/>
              <a:t>conti</a:t>
            </a:r>
            <a:r>
              <a:rPr lang="en-US" dirty="0" smtClean="0"/>
              <a:t>..</a:t>
            </a:r>
            <a:endParaRPr lang="en-US" dirty="0"/>
          </a:p>
        </p:txBody>
      </p:sp>
      <p:pic>
        <p:nvPicPr>
          <p:cNvPr id="4" name="Content Placeholder 3" descr="14.PNG"/>
          <p:cNvPicPr>
            <a:picLocks noGrp="1" noChangeAspect="1"/>
          </p:cNvPicPr>
          <p:nvPr>
            <p:ph idx="1"/>
          </p:nvPr>
        </p:nvPicPr>
        <p:blipFill>
          <a:blip r:embed="rId2" cstate="print"/>
          <a:stretch>
            <a:fillRect/>
          </a:stretch>
        </p:blipFill>
        <p:spPr>
          <a:xfrm>
            <a:off x="1220969" y="1371600"/>
            <a:ext cx="6138968" cy="54864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characteristics</a:t>
            </a:r>
            <a:endParaRPr lang="en-US" dirty="0"/>
          </a:p>
        </p:txBody>
      </p:sp>
      <p:pic>
        <p:nvPicPr>
          <p:cNvPr id="4" name="Content Placeholder 3" descr="15.PNG"/>
          <p:cNvPicPr>
            <a:picLocks noGrp="1" noChangeAspect="1"/>
          </p:cNvPicPr>
          <p:nvPr>
            <p:ph idx="1"/>
          </p:nvPr>
        </p:nvPicPr>
        <p:blipFill>
          <a:blip r:embed="rId2" cstate="print"/>
          <a:stretch>
            <a:fillRect/>
          </a:stretch>
        </p:blipFill>
        <p:spPr>
          <a:xfrm>
            <a:off x="1828800" y="1440764"/>
            <a:ext cx="5638800" cy="5417236"/>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characteristics </a:t>
            </a:r>
            <a:r>
              <a:rPr lang="en-US" dirty="0" err="1" smtClean="0"/>
              <a:t>conti</a:t>
            </a:r>
            <a:r>
              <a:rPr lang="en-US" dirty="0" smtClean="0"/>
              <a:t>..</a:t>
            </a:r>
            <a:endParaRPr lang="en-US" dirty="0"/>
          </a:p>
        </p:txBody>
      </p:sp>
      <p:pic>
        <p:nvPicPr>
          <p:cNvPr id="4" name="Content Placeholder 3" descr="16.PNG"/>
          <p:cNvPicPr>
            <a:picLocks noGrp="1" noChangeAspect="1"/>
          </p:cNvPicPr>
          <p:nvPr>
            <p:ph idx="1"/>
          </p:nvPr>
        </p:nvPicPr>
        <p:blipFill>
          <a:blip r:embed="rId2" cstate="print"/>
          <a:stretch>
            <a:fillRect/>
          </a:stretch>
        </p:blipFill>
        <p:spPr>
          <a:xfrm>
            <a:off x="182952" y="2362200"/>
            <a:ext cx="8964643" cy="37338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descr="17.PNG"/>
          <p:cNvPicPr>
            <a:picLocks noGrp="1" noChangeAspect="1"/>
          </p:cNvPicPr>
          <p:nvPr>
            <p:ph idx="1"/>
          </p:nvPr>
        </p:nvPicPr>
        <p:blipFill>
          <a:blip r:embed="rId2" cstate="print"/>
          <a:stretch>
            <a:fillRect/>
          </a:stretch>
        </p:blipFill>
        <p:spPr>
          <a:xfrm>
            <a:off x="0" y="1752600"/>
            <a:ext cx="9170711" cy="51054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sz="2600" b="1" dirty="0" smtClean="0"/>
              <a:t>Primary Efficacy end point </a:t>
            </a:r>
          </a:p>
          <a:p>
            <a:r>
              <a:rPr lang="en-US" sz="2600" dirty="0" smtClean="0"/>
              <a:t>The percentage of patients with treatment success at 12 months was 74.6% (95% confidence interval [CI], 65.0 to 82.0) in the ablation group and 45.0% (95% CI, 34.6 to 54.7) in the drug therapy group (P&lt;0.001 by log-rank test)</a:t>
            </a:r>
            <a:endParaRPr lang="en-US" sz="2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descr="18.PNG"/>
          <p:cNvPicPr>
            <a:picLocks noGrp="1" noChangeAspect="1"/>
          </p:cNvPicPr>
          <p:nvPr>
            <p:ph idx="1"/>
          </p:nvPr>
        </p:nvPicPr>
        <p:blipFill>
          <a:blip r:embed="rId2" cstate="print"/>
          <a:stretch>
            <a:fillRect/>
          </a:stretch>
        </p:blipFill>
        <p:spPr>
          <a:xfrm>
            <a:off x="914400" y="1534402"/>
            <a:ext cx="6793546" cy="5323598"/>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Secondary End Points</a:t>
            </a:r>
          </a:p>
          <a:p>
            <a:pPr lvl="1"/>
            <a:r>
              <a:rPr lang="en-US" dirty="0" smtClean="0"/>
              <a:t>Quality of life ablation group was </a:t>
            </a:r>
            <a:r>
              <a:rPr lang="en-US" dirty="0" err="1" smtClean="0"/>
              <a:t>assesed</a:t>
            </a:r>
            <a:r>
              <a:rPr lang="en-US" dirty="0" smtClean="0"/>
              <a:t> with both the AFEQT and the EQ-5D, was found to have improved significantly from baseline to 12 months in an analysis</a:t>
            </a:r>
          </a:p>
          <a:p>
            <a:pPr lvl="1"/>
            <a:r>
              <a:rPr lang="en-US" dirty="0" smtClean="0"/>
              <a:t>Overall 31/104 (30%) and 43/99 (44%) had cardiovascular related hospital visits</a:t>
            </a:r>
          </a:p>
          <a:p>
            <a:pPr lvl="1"/>
            <a:r>
              <a:rPr lang="en-US" dirty="0" smtClean="0"/>
              <a:t>In drug therapy group there were more emergency room visits and unscheduled visits in comparison to ablation group </a:t>
            </a:r>
          </a:p>
          <a:p>
            <a:pPr lvl="1"/>
            <a:r>
              <a:rPr lang="en-US" dirty="0" smtClean="0"/>
              <a:t>Higher rate of </a:t>
            </a:r>
            <a:r>
              <a:rPr lang="en-US" dirty="0" err="1" smtClean="0"/>
              <a:t>cardioversion</a:t>
            </a:r>
            <a:r>
              <a:rPr lang="en-US" dirty="0" smtClean="0"/>
              <a:t> in drug therapy (7%) than in ablation group (3%)</a:t>
            </a:r>
          </a:p>
          <a:p>
            <a:pPr lvl="1"/>
            <a:r>
              <a:rPr lang="en-US" dirty="0" smtClean="0"/>
              <a:t>Significant difference in cardiovascular health care utilization (69.9% </a:t>
            </a:r>
            <a:r>
              <a:rPr lang="en-US" dirty="0" err="1" smtClean="0"/>
              <a:t>vs</a:t>
            </a:r>
            <a:r>
              <a:rPr lang="en-US" dirty="0" smtClean="0"/>
              <a:t> 53.5%) and free from </a:t>
            </a:r>
            <a:r>
              <a:rPr lang="en-US" dirty="0" err="1" smtClean="0"/>
              <a:t>cardioversion</a:t>
            </a:r>
            <a:r>
              <a:rPr lang="en-US" dirty="0" smtClean="0"/>
              <a:t> (92.4% </a:t>
            </a:r>
            <a:r>
              <a:rPr lang="en-US" dirty="0" err="1" smtClean="0"/>
              <a:t>vs</a:t>
            </a:r>
            <a:r>
              <a:rPr lang="en-US" dirty="0" smtClean="0"/>
              <a:t> 97.5%) was noted between the groups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Serious Adverse Events </a:t>
            </a:r>
            <a:endParaRPr lang="en-US" dirty="0"/>
          </a:p>
        </p:txBody>
      </p:sp>
      <p:pic>
        <p:nvPicPr>
          <p:cNvPr id="4" name="Content Placeholder 3" descr="19.PNG"/>
          <p:cNvPicPr>
            <a:picLocks noGrp="1" noChangeAspect="1"/>
          </p:cNvPicPr>
          <p:nvPr>
            <p:ph idx="1"/>
          </p:nvPr>
        </p:nvPicPr>
        <p:blipFill>
          <a:blip r:embed="rId2" cstate="print"/>
          <a:stretch>
            <a:fillRect/>
          </a:stretch>
        </p:blipFill>
        <p:spPr>
          <a:xfrm>
            <a:off x="685800" y="609600"/>
            <a:ext cx="7810501" cy="62484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a:bodyPr>
          <a:lstStyle/>
          <a:p>
            <a:r>
              <a:rPr lang="en-US" sz="2400" dirty="0" smtClean="0"/>
              <a:t>Although the mechanisms are debated and presumably vary among patients, abnormalities of electrophysiological </a:t>
            </a:r>
            <a:r>
              <a:rPr lang="en-US" sz="2400" dirty="0" err="1" smtClean="0"/>
              <a:t>atrial</a:t>
            </a:r>
            <a:r>
              <a:rPr lang="en-US" sz="2400" dirty="0" smtClean="0"/>
              <a:t> </a:t>
            </a:r>
            <a:r>
              <a:rPr lang="en-US" sz="2400" dirty="0" err="1" smtClean="0"/>
              <a:t>myocytes</a:t>
            </a:r>
            <a:r>
              <a:rPr lang="en-US" sz="2400" dirty="0" smtClean="0"/>
              <a:t> as well as </a:t>
            </a:r>
            <a:r>
              <a:rPr lang="en-US" sz="2400" dirty="0" err="1" smtClean="0"/>
              <a:t>atrial</a:t>
            </a:r>
            <a:r>
              <a:rPr lang="en-US" sz="2400" dirty="0" smtClean="0"/>
              <a:t> structural changes, including fibrosis, probably create the electrical substrate that causes </a:t>
            </a:r>
            <a:r>
              <a:rPr lang="en-US" sz="2400" dirty="0" err="1" smtClean="0"/>
              <a:t>atrial</a:t>
            </a:r>
            <a:r>
              <a:rPr lang="en-US" sz="2400" dirty="0" smtClean="0"/>
              <a:t> fibrillation</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457200" y="1600201"/>
            <a:ext cx="8229600" cy="4495800"/>
          </a:xfrm>
        </p:spPr>
        <p:txBody>
          <a:bodyPr>
            <a:noAutofit/>
          </a:bodyPr>
          <a:lstStyle/>
          <a:p>
            <a:r>
              <a:rPr lang="en-US" sz="2200" dirty="0" smtClean="0"/>
              <a:t>In this randomized, multicenter trial initial use of </a:t>
            </a:r>
            <a:r>
              <a:rPr lang="en-US" sz="2200" dirty="0" err="1" smtClean="0"/>
              <a:t>cryoballoon</a:t>
            </a:r>
            <a:r>
              <a:rPr lang="en-US" sz="2200" dirty="0" smtClean="0"/>
              <a:t> ablation was superior to drug therapy in prevention of recurrence</a:t>
            </a:r>
          </a:p>
          <a:p>
            <a:r>
              <a:rPr lang="en-US" sz="2200" dirty="0" smtClean="0"/>
              <a:t>75% of patients in </a:t>
            </a:r>
            <a:r>
              <a:rPr lang="en-US" sz="2200" dirty="0" err="1" smtClean="0"/>
              <a:t>cryoballoon</a:t>
            </a:r>
            <a:r>
              <a:rPr lang="en-US" sz="2200" dirty="0" smtClean="0"/>
              <a:t> group and 45% of patients in drug therapy group having treatment success at 12 months</a:t>
            </a:r>
          </a:p>
          <a:p>
            <a:r>
              <a:rPr lang="en-US" sz="2200" dirty="0" smtClean="0"/>
              <a:t>A third of the patients in drug therapy group subsequently underwent ablation as a result of drug related adverse events or recurrence of arrhythmia</a:t>
            </a:r>
          </a:p>
          <a:p>
            <a:r>
              <a:rPr lang="en-US" sz="2200" dirty="0" smtClean="0"/>
              <a:t>In this time the patients enrolled were early in the course of disease mean time from diagnosis of 1.3 years</a:t>
            </a:r>
          </a:p>
          <a:p>
            <a:r>
              <a:rPr lang="en-US" sz="2200" dirty="0" smtClean="0"/>
              <a:t>A meta-analysis</a:t>
            </a:r>
            <a:r>
              <a:rPr lang="en-US" sz="2200" baseline="30000" dirty="0" smtClean="0"/>
              <a:t>1 </a:t>
            </a:r>
            <a:r>
              <a:rPr lang="en-US" sz="2200" dirty="0" smtClean="0"/>
              <a:t> compared point-by-point ablation with drug therapy and found modestly lower risk with ablation than with drug therapy</a:t>
            </a:r>
            <a:endParaRPr lang="en-US" sz="2200" baseline="30000" dirty="0"/>
          </a:p>
        </p:txBody>
      </p:sp>
      <p:sp>
        <p:nvSpPr>
          <p:cNvPr id="4" name="TextBox 3"/>
          <p:cNvSpPr txBox="1"/>
          <p:nvPr/>
        </p:nvSpPr>
        <p:spPr>
          <a:xfrm>
            <a:off x="381000" y="5934670"/>
            <a:ext cx="8001000" cy="923330"/>
          </a:xfrm>
          <a:prstGeom prst="rect">
            <a:avLst/>
          </a:prstGeom>
          <a:noFill/>
        </p:spPr>
        <p:txBody>
          <a:bodyPr wrap="square" rtlCol="0">
            <a:spAutoFit/>
          </a:bodyPr>
          <a:lstStyle/>
          <a:p>
            <a:r>
              <a:rPr lang="en-US" dirty="0" smtClean="0"/>
              <a:t>1) </a:t>
            </a:r>
            <a:r>
              <a:rPr lang="it-IT" dirty="0" smtClean="0"/>
              <a:t>Proietti R, Hadjis A, AlTurki A, et al.</a:t>
            </a:r>
            <a:r>
              <a:rPr lang="en-US" dirty="0" smtClean="0"/>
              <a:t>A systematic review on the progression of paroxysmal to persistent </a:t>
            </a:r>
            <a:r>
              <a:rPr lang="en-US" dirty="0" err="1" smtClean="0"/>
              <a:t>atrial</a:t>
            </a:r>
            <a:r>
              <a:rPr lang="en-US" dirty="0" smtClean="0"/>
              <a:t> </a:t>
            </a:r>
            <a:r>
              <a:rPr lang="en-US" dirty="0" err="1" smtClean="0"/>
              <a:t>fibrillation:shedding</a:t>
            </a:r>
            <a:r>
              <a:rPr lang="en-US" dirty="0" smtClean="0"/>
              <a:t> new light on the effects of</a:t>
            </a:r>
          </a:p>
          <a:p>
            <a:r>
              <a:rPr lang="en-US" dirty="0" smtClean="0"/>
              <a:t>catheter ablation. JACC </a:t>
            </a:r>
            <a:r>
              <a:rPr lang="en-US" dirty="0" err="1" smtClean="0"/>
              <a:t>Clin</a:t>
            </a:r>
            <a:r>
              <a:rPr lang="en-US" dirty="0" smtClean="0"/>
              <a:t> </a:t>
            </a:r>
            <a:r>
              <a:rPr lang="en-US" dirty="0" err="1" smtClean="0"/>
              <a:t>Electrophysiol</a:t>
            </a:r>
            <a:r>
              <a:rPr lang="en-US" dirty="0" smtClean="0"/>
              <a:t> 2015; 1: 105-15.</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r>
              <a:rPr lang="en-US" sz="2400" dirty="0" smtClean="0"/>
              <a:t>The current guidelines suggest catheter ablation as class </a:t>
            </a:r>
            <a:r>
              <a:rPr lang="en-US" sz="2400" dirty="0" err="1" smtClean="0"/>
              <a:t>IIa</a:t>
            </a:r>
            <a:r>
              <a:rPr lang="en-US" sz="2400" dirty="0" smtClean="0"/>
              <a:t> recommendation</a:t>
            </a:r>
          </a:p>
          <a:p>
            <a:r>
              <a:rPr lang="en-US" sz="2400" dirty="0" smtClean="0"/>
              <a:t>In this study despite having a stringent success definition 75% achieved goal in the catheter group, 15 patients in drug therapy group had drug </a:t>
            </a:r>
            <a:r>
              <a:rPr lang="en-US" sz="2400" dirty="0" err="1" smtClean="0"/>
              <a:t>falure</a:t>
            </a:r>
            <a:endParaRPr lang="en-US" sz="2400" dirty="0" smtClean="0"/>
          </a:p>
          <a:p>
            <a:r>
              <a:rPr lang="en-US" sz="2400" dirty="0" smtClean="0"/>
              <a:t>Single procedure efficacy was high compared to the previous studies </a:t>
            </a:r>
            <a:r>
              <a:rPr lang="en-US" sz="2400" baseline="30000" dirty="0" smtClean="0"/>
              <a:t>1,2</a:t>
            </a:r>
            <a:endParaRPr lang="en-US" sz="2400" baseline="30000" dirty="0"/>
          </a:p>
        </p:txBody>
      </p:sp>
      <p:sp>
        <p:nvSpPr>
          <p:cNvPr id="4" name="TextBox 3"/>
          <p:cNvSpPr txBox="1"/>
          <p:nvPr/>
        </p:nvSpPr>
        <p:spPr>
          <a:xfrm>
            <a:off x="0" y="5562600"/>
            <a:ext cx="9144000" cy="954107"/>
          </a:xfrm>
          <a:prstGeom prst="rect">
            <a:avLst/>
          </a:prstGeom>
          <a:noFill/>
        </p:spPr>
        <p:txBody>
          <a:bodyPr wrap="square" rtlCol="0">
            <a:spAutoFit/>
          </a:bodyPr>
          <a:lstStyle/>
          <a:p>
            <a:r>
              <a:rPr lang="en-US" sz="1400" dirty="0" smtClean="0"/>
              <a:t>1 )</a:t>
            </a:r>
            <a:r>
              <a:rPr lang="en-US" sz="1400" dirty="0" err="1" smtClean="0"/>
              <a:t>Holmqvist</a:t>
            </a:r>
            <a:r>
              <a:rPr lang="en-US" sz="1400" dirty="0" smtClean="0"/>
              <a:t> F, </a:t>
            </a:r>
            <a:r>
              <a:rPr lang="en-US" sz="1400" dirty="0" err="1" smtClean="0"/>
              <a:t>Kesek</a:t>
            </a:r>
            <a:r>
              <a:rPr lang="en-US" sz="1400" dirty="0" smtClean="0"/>
              <a:t> M, </a:t>
            </a:r>
            <a:r>
              <a:rPr lang="en-US" sz="1400" dirty="0" err="1" smtClean="0"/>
              <a:t>Englund</a:t>
            </a:r>
            <a:r>
              <a:rPr lang="en-US" sz="1400" dirty="0" smtClean="0"/>
              <a:t> A, et al. A decade of catheter ablation of cardiac arrhythmias in Sweden: ablation practices and outcomes. </a:t>
            </a:r>
            <a:r>
              <a:rPr lang="en-US" sz="1400" dirty="0" err="1" smtClean="0"/>
              <a:t>Eur</a:t>
            </a:r>
            <a:r>
              <a:rPr lang="en-US" sz="1400" dirty="0" smtClean="0"/>
              <a:t> Heart J 2019; 40: 820-30.</a:t>
            </a:r>
          </a:p>
          <a:p>
            <a:r>
              <a:rPr lang="en-US" sz="1400" b="1" dirty="0" smtClean="0"/>
              <a:t>2). </a:t>
            </a:r>
            <a:r>
              <a:rPr lang="en-US" sz="1400" b="1" dirty="0" err="1" smtClean="0"/>
              <a:t>Langtved</a:t>
            </a:r>
            <a:r>
              <a:rPr lang="en-US" sz="1400" b="1" dirty="0" smtClean="0"/>
              <a:t> </a:t>
            </a:r>
            <a:r>
              <a:rPr lang="en-US" sz="1400" b="1" dirty="0" err="1" smtClean="0"/>
              <a:t>Pallisgaard</a:t>
            </a:r>
            <a:r>
              <a:rPr lang="en-US" sz="1400" b="1" dirty="0" smtClean="0"/>
              <a:t> J, Hilmar </a:t>
            </a:r>
            <a:r>
              <a:rPr lang="en-US" sz="1400" b="1" dirty="0" err="1" smtClean="0"/>
              <a:t>Gislason</a:t>
            </a:r>
            <a:r>
              <a:rPr lang="en-US" sz="1400" b="1" dirty="0" smtClean="0"/>
              <a:t> </a:t>
            </a:r>
            <a:r>
              <a:rPr lang="en-US" sz="1400" dirty="0" smtClean="0"/>
              <a:t>G, Hansen J, et al. Temporal trends in </a:t>
            </a:r>
            <a:r>
              <a:rPr lang="en-US" sz="1400" dirty="0" err="1" smtClean="0"/>
              <a:t>atrialfibrillation</a:t>
            </a:r>
            <a:r>
              <a:rPr lang="en-US" sz="1400" dirty="0" smtClean="0"/>
              <a:t> recurrence rates after ablation between 2005 and 2014: a nationwide Danish cohort study. </a:t>
            </a:r>
            <a:r>
              <a:rPr lang="en-US" sz="1400" dirty="0" err="1" smtClean="0"/>
              <a:t>Eur</a:t>
            </a:r>
            <a:r>
              <a:rPr lang="en-US" sz="1400" dirty="0" smtClean="0"/>
              <a:t> Heart J2018; 39: 442-</a:t>
            </a:r>
            <a:endParaRPr lang="en-US"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rmAutofit/>
          </a:bodyPr>
          <a:lstStyle/>
          <a:p>
            <a:r>
              <a:rPr lang="en-US" sz="2400" dirty="0" smtClean="0"/>
              <a:t>Short follow up period</a:t>
            </a:r>
          </a:p>
          <a:p>
            <a:pPr lvl="1"/>
            <a:r>
              <a:rPr lang="en-US" sz="2400" dirty="0" smtClean="0"/>
              <a:t>Long term efficacy </a:t>
            </a:r>
          </a:p>
          <a:p>
            <a:pPr lvl="1"/>
            <a:r>
              <a:rPr lang="en-US" sz="2400" dirty="0" smtClean="0"/>
              <a:t>Long term adverse effects profile </a:t>
            </a:r>
          </a:p>
          <a:p>
            <a:r>
              <a:rPr lang="en-US" sz="2400" dirty="0" smtClean="0"/>
              <a:t>The drug therapy was not standardized(use of either class I or class III drugs), hence might account for relative success for ablation</a:t>
            </a:r>
          </a:p>
          <a:p>
            <a:r>
              <a:rPr lang="en-US" sz="2400" dirty="0" smtClean="0"/>
              <a:t>Intermittent monitoring might have missed the paroxysmal AF</a:t>
            </a:r>
          </a:p>
          <a:p>
            <a:r>
              <a:rPr lang="en-US" sz="2400" dirty="0" err="1" smtClean="0"/>
              <a:t>Unblinded</a:t>
            </a:r>
            <a:r>
              <a:rPr lang="en-US" sz="2400" dirty="0" smtClean="0"/>
              <a:t> study, the quality of life profile of patients post ablation was better. However its attribution to the AF free state of placebo effect couldn’t be determined due to </a:t>
            </a:r>
            <a:r>
              <a:rPr lang="en-US" sz="2400" dirty="0" err="1" smtClean="0"/>
              <a:t>unblinded</a:t>
            </a:r>
            <a:r>
              <a:rPr lang="en-US" sz="2400" dirty="0" smtClean="0"/>
              <a:t> nature of study  </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 this randomized, multicenter trial, </a:t>
            </a:r>
            <a:r>
              <a:rPr lang="en-US" dirty="0" err="1" smtClean="0"/>
              <a:t>cryoballoon</a:t>
            </a:r>
            <a:r>
              <a:rPr lang="en-US" dirty="0" smtClean="0"/>
              <a:t> ablation was superior to </a:t>
            </a:r>
            <a:r>
              <a:rPr lang="en-US" dirty="0" err="1" smtClean="0"/>
              <a:t>antiarrythmiv</a:t>
            </a:r>
            <a:r>
              <a:rPr lang="en-US" dirty="0" smtClean="0"/>
              <a:t> drug therapy for prevention of paroxysmal AF who had not previously received rhythm control therapy</a:t>
            </a:r>
          </a:p>
          <a:p>
            <a:r>
              <a:rPr lang="en-US" dirty="0" smtClean="0"/>
              <a:t>Serious procedure related side effects were uncommon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normAutofit/>
          </a:bodyPr>
          <a:lstStyle/>
          <a:p>
            <a:r>
              <a:rPr lang="en-US" sz="2400" dirty="0" err="1" smtClean="0"/>
              <a:t>Atrial</a:t>
            </a:r>
            <a:r>
              <a:rPr lang="en-US" sz="2400" dirty="0" smtClean="0"/>
              <a:t> fibrillation is notorious to become resistant </a:t>
            </a:r>
            <a:r>
              <a:rPr lang="en-US" sz="2400" dirty="0" err="1" smtClean="0"/>
              <a:t>cardioversion</a:t>
            </a:r>
            <a:r>
              <a:rPr lang="en-US" sz="2400" dirty="0" smtClean="0"/>
              <a:t> modality with increased duration of AF</a:t>
            </a:r>
          </a:p>
          <a:p>
            <a:r>
              <a:rPr lang="en-US" sz="2400" dirty="0" smtClean="0"/>
              <a:t>With improved safety profile and efficacy rates of catheter ablation, balloon ablation becomes a viable option even as </a:t>
            </a:r>
            <a:r>
              <a:rPr lang="en-US" sz="2400" dirty="0" err="1" smtClean="0"/>
              <a:t>afirst</a:t>
            </a:r>
            <a:r>
              <a:rPr lang="en-US" sz="2400" dirty="0" smtClean="0"/>
              <a:t> line therapy in AF</a:t>
            </a:r>
            <a:endParaRPr lang="en-US"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endParaRPr lang="en-US" sz="4000" dirty="0" smtClean="0"/>
          </a:p>
          <a:p>
            <a:pPr algn="ctr">
              <a:buNone/>
            </a:pPr>
            <a:endParaRPr lang="en-US" sz="4000" dirty="0" smtClean="0"/>
          </a:p>
          <a:p>
            <a:pPr algn="ctr">
              <a:buNone/>
            </a:pPr>
            <a:r>
              <a:rPr lang="en-US" sz="4000" dirty="0" smtClean="0"/>
              <a:t>Thank you </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a:t>
            </a:r>
            <a:endParaRPr lang="en-US" dirty="0"/>
          </a:p>
        </p:txBody>
      </p:sp>
      <p:pic>
        <p:nvPicPr>
          <p:cNvPr id="4" name="Content Placeholder 3" descr="22.PNG"/>
          <p:cNvPicPr>
            <a:picLocks noGrp="1" noChangeAspect="1"/>
          </p:cNvPicPr>
          <p:nvPr>
            <p:ph idx="1"/>
          </p:nvPr>
        </p:nvPicPr>
        <p:blipFill>
          <a:blip r:embed="rId2" cstate="print"/>
          <a:stretch>
            <a:fillRect/>
          </a:stretch>
        </p:blipFill>
        <p:spPr>
          <a:xfrm>
            <a:off x="457200" y="1524000"/>
            <a:ext cx="8063508" cy="5334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pic>
        <p:nvPicPr>
          <p:cNvPr id="4" name="Content Placeholder 3" descr="20.PNG"/>
          <p:cNvPicPr>
            <a:picLocks noGrp="1" noChangeAspect="1"/>
          </p:cNvPicPr>
          <p:nvPr>
            <p:ph idx="1"/>
          </p:nvPr>
        </p:nvPicPr>
        <p:blipFill>
          <a:blip r:embed="rId2" cstate="print"/>
          <a:stretch>
            <a:fillRect/>
          </a:stretch>
        </p:blipFill>
        <p:spPr>
          <a:xfrm>
            <a:off x="-1" y="2489820"/>
            <a:ext cx="9163421" cy="330138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Catheter ablation</a:t>
            </a:r>
            <a:endParaRPr lang="en-US" dirty="0"/>
          </a:p>
        </p:txBody>
      </p:sp>
      <p:pic>
        <p:nvPicPr>
          <p:cNvPr id="4" name="Content Placeholder 3" descr="21.PNG"/>
          <p:cNvPicPr>
            <a:picLocks noGrp="1" noChangeAspect="1"/>
          </p:cNvPicPr>
          <p:nvPr>
            <p:ph idx="1"/>
          </p:nvPr>
        </p:nvPicPr>
        <p:blipFill>
          <a:blip r:embed="rId2" cstate="print"/>
          <a:stretch>
            <a:fillRect/>
          </a:stretch>
        </p:blipFill>
        <p:spPr>
          <a:xfrm>
            <a:off x="1447800" y="762000"/>
            <a:ext cx="5654722" cy="4030493"/>
          </a:xfrm>
        </p:spPr>
      </p:pic>
      <p:sp>
        <p:nvSpPr>
          <p:cNvPr id="5" name="TextBox 4"/>
          <p:cNvSpPr txBox="1"/>
          <p:nvPr/>
        </p:nvSpPr>
        <p:spPr>
          <a:xfrm>
            <a:off x="0" y="4800600"/>
            <a:ext cx="9144000" cy="1785104"/>
          </a:xfrm>
          <a:prstGeom prst="rect">
            <a:avLst/>
          </a:prstGeom>
          <a:noFill/>
        </p:spPr>
        <p:txBody>
          <a:bodyPr wrap="square" rtlCol="0">
            <a:spAutoFit/>
          </a:bodyPr>
          <a:lstStyle/>
          <a:p>
            <a:r>
              <a:rPr lang="en-US" sz="2200" dirty="0" smtClean="0"/>
              <a:t>The </a:t>
            </a:r>
            <a:r>
              <a:rPr lang="en-US" sz="2200" dirty="0" err="1" smtClean="0"/>
              <a:t>atrial</a:t>
            </a:r>
            <a:r>
              <a:rPr lang="en-US" sz="2200" dirty="0" smtClean="0"/>
              <a:t> </a:t>
            </a:r>
            <a:r>
              <a:rPr lang="en-US" sz="2200" dirty="0" err="1" smtClean="0"/>
              <a:t>electroanatomical</a:t>
            </a:r>
            <a:r>
              <a:rPr lang="en-US" sz="2200" dirty="0" smtClean="0"/>
              <a:t> map from the ablation procedure. The left atrium is viewed from its posterior aspect. The blue and maroon circles denote ablation lesion sites, and red the absence of electrical signals. In areas with electrical signals, increasing signal amplitude is indicated by progression from green to blue to purple</a:t>
            </a:r>
            <a:endParaRPr lang="en-US"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fontScale="85000" lnSpcReduction="10000"/>
          </a:bodyPr>
          <a:lstStyle/>
          <a:p>
            <a:r>
              <a:rPr lang="en-US" sz="2800" dirty="0" smtClean="0"/>
              <a:t>More than two thirds of patients with recently discovered </a:t>
            </a:r>
            <a:r>
              <a:rPr lang="en-US" sz="2800" dirty="0" err="1" smtClean="0"/>
              <a:t>atrial</a:t>
            </a:r>
            <a:r>
              <a:rPr lang="en-US" sz="2800" dirty="0" smtClean="0"/>
              <a:t> fibrillation have a paroxysmal  pattern, but 5 to 10% per year have progression to persistent </a:t>
            </a:r>
            <a:r>
              <a:rPr lang="en-US" sz="2800" dirty="0" err="1" smtClean="0"/>
              <a:t>atrial</a:t>
            </a:r>
            <a:r>
              <a:rPr lang="en-US" sz="2800" dirty="0" smtClean="0"/>
              <a:t> fibrillation </a:t>
            </a:r>
          </a:p>
          <a:p>
            <a:r>
              <a:rPr lang="en-US" sz="2800" dirty="0" smtClean="0"/>
              <a:t>Among patients who present with persistent </a:t>
            </a:r>
            <a:r>
              <a:rPr lang="en-US" sz="2800" dirty="0" err="1" smtClean="0"/>
              <a:t>atrual</a:t>
            </a:r>
            <a:r>
              <a:rPr lang="en-US" sz="2800" dirty="0" smtClean="0"/>
              <a:t> fibrillation and undergo a successful </a:t>
            </a:r>
            <a:r>
              <a:rPr lang="en-US" sz="2800" dirty="0" err="1" smtClean="0"/>
              <a:t>cardioversion</a:t>
            </a:r>
            <a:r>
              <a:rPr lang="en-US" sz="2800" dirty="0" smtClean="0"/>
              <a:t>, 20 % of them relapse and becomes difficult to maintain sinus rhythm </a:t>
            </a:r>
          </a:p>
          <a:p>
            <a:r>
              <a:rPr lang="en-US" sz="2800" dirty="0" smtClean="0"/>
              <a:t>Rate </a:t>
            </a:r>
            <a:r>
              <a:rPr lang="en-US" sz="2800" dirty="0" err="1" smtClean="0"/>
              <a:t>vs</a:t>
            </a:r>
            <a:r>
              <a:rPr lang="en-US" sz="2800" dirty="0" smtClean="0"/>
              <a:t> Rhythm treatment in </a:t>
            </a:r>
            <a:r>
              <a:rPr lang="en-US" sz="2800" dirty="0" err="1" smtClean="0"/>
              <a:t>Atrial</a:t>
            </a:r>
            <a:r>
              <a:rPr lang="en-US" sz="2800" dirty="0" smtClean="0"/>
              <a:t> Fibrillation (AF) has been always a matter of debate</a:t>
            </a:r>
          </a:p>
          <a:p>
            <a:r>
              <a:rPr lang="en-US" sz="2800" dirty="0" smtClean="0"/>
              <a:t>In patients with symptomatic paroxysmal </a:t>
            </a:r>
            <a:r>
              <a:rPr lang="en-US" sz="2800" dirty="0" err="1" smtClean="0"/>
              <a:t>atrial</a:t>
            </a:r>
            <a:r>
              <a:rPr lang="en-US" sz="2800" dirty="0" smtClean="0"/>
              <a:t> fibrillation that does not respond to drug treatment, catheter ablation is superior to </a:t>
            </a:r>
            <a:r>
              <a:rPr lang="en-US" sz="2800" dirty="0" err="1" smtClean="0"/>
              <a:t>antiarrhythmic</a:t>
            </a:r>
            <a:r>
              <a:rPr lang="en-US" sz="2800" dirty="0" smtClean="0"/>
              <a:t> drug therapy for preventing recurrence of </a:t>
            </a:r>
            <a:r>
              <a:rPr lang="en-US" sz="2800" dirty="0" err="1" smtClean="0"/>
              <a:t>atrial</a:t>
            </a:r>
            <a:r>
              <a:rPr lang="en-US" sz="2800" dirty="0" smtClean="0"/>
              <a:t> arrhythmias</a:t>
            </a:r>
            <a:r>
              <a:rPr lang="en-US" sz="2800" baseline="30000" dirty="0" smtClean="0"/>
              <a:t>1</a:t>
            </a:r>
            <a:endParaRPr lang="en-US" sz="2800" dirty="0" smtClean="0"/>
          </a:p>
          <a:p>
            <a:endParaRPr lang="en-US" dirty="0"/>
          </a:p>
        </p:txBody>
      </p:sp>
      <p:sp>
        <p:nvSpPr>
          <p:cNvPr id="4" name="TextBox 3"/>
          <p:cNvSpPr txBox="1"/>
          <p:nvPr/>
        </p:nvSpPr>
        <p:spPr>
          <a:xfrm>
            <a:off x="0" y="5934670"/>
            <a:ext cx="9144000" cy="923330"/>
          </a:xfrm>
          <a:prstGeom prst="rect">
            <a:avLst/>
          </a:prstGeom>
          <a:noFill/>
        </p:spPr>
        <p:txBody>
          <a:bodyPr wrap="square" rtlCol="0">
            <a:spAutoFit/>
          </a:bodyPr>
          <a:lstStyle/>
          <a:p>
            <a:r>
              <a:rPr lang="en-US" dirty="0" smtClean="0"/>
              <a:t>1.Packer DL, Mark DB, Robb RA, et al. Effect of catheter ablation </a:t>
            </a:r>
            <a:r>
              <a:rPr lang="en-US" dirty="0" err="1" smtClean="0"/>
              <a:t>vs</a:t>
            </a:r>
            <a:r>
              <a:rPr lang="en-US" dirty="0" smtClean="0"/>
              <a:t> </a:t>
            </a:r>
            <a:r>
              <a:rPr lang="en-US" dirty="0" err="1" smtClean="0"/>
              <a:t>antiarrhythmic</a:t>
            </a:r>
            <a:r>
              <a:rPr lang="en-US" dirty="0" smtClean="0"/>
              <a:t> drug therapy on mortality, </a:t>
            </a:r>
            <a:r>
              <a:rPr lang="en-US" dirty="0" err="1" smtClean="0"/>
              <a:t>stroke,bleeding</a:t>
            </a:r>
            <a:r>
              <a:rPr lang="en-US" dirty="0" smtClean="0"/>
              <a:t>, and cardiac arrest among patients with </a:t>
            </a:r>
            <a:r>
              <a:rPr lang="en-US" dirty="0" err="1" smtClean="0"/>
              <a:t>atrial</a:t>
            </a:r>
            <a:r>
              <a:rPr lang="en-US" dirty="0" smtClean="0"/>
              <a:t> fibrillation: the </a:t>
            </a:r>
            <a:r>
              <a:rPr lang="en-US" b="1" dirty="0" smtClean="0"/>
              <a:t>CABANA</a:t>
            </a:r>
            <a:r>
              <a:rPr lang="en-US" dirty="0" smtClean="0"/>
              <a:t> randomized clinical trial. JAMA 2019; 321:1261-74.</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smtClean="0"/>
              <a:t>The large, randomized Early Treatment of </a:t>
            </a:r>
            <a:r>
              <a:rPr lang="en-US" dirty="0" err="1" smtClean="0"/>
              <a:t>Atrial</a:t>
            </a:r>
            <a:r>
              <a:rPr lang="en-US" dirty="0" smtClean="0"/>
              <a:t> Fibrillation for Stroke Prevention Trial (EAST-AFNET 4) trial compared early rhythm control (with </a:t>
            </a:r>
            <a:r>
              <a:rPr lang="en-US" dirty="0" err="1" smtClean="0"/>
              <a:t>antiarrhythmic</a:t>
            </a:r>
            <a:r>
              <a:rPr lang="en-US" dirty="0" smtClean="0"/>
              <a:t> drugs or catheter ablation) with usual care in patients who had </a:t>
            </a:r>
            <a:r>
              <a:rPr lang="en-US" dirty="0" err="1" smtClean="0"/>
              <a:t>atrial</a:t>
            </a:r>
            <a:r>
              <a:rPr lang="en-US" dirty="0" smtClean="0"/>
              <a:t> fibrillation that was diagnosed within 1 year before enrollment and other cardiovascular disease or stroke risk factors</a:t>
            </a:r>
          </a:p>
          <a:p>
            <a:endParaRPr lang="en-US" dirty="0" smtClean="0"/>
          </a:p>
          <a:p>
            <a:r>
              <a:rPr lang="en-US" dirty="0" smtClean="0"/>
              <a:t>The early rhythm-control strategy was associated with a significantly lower rate of the composite of death from cardiovascular causes, stroke, or hospitalization for heart failure or acute coronary syndrome (by 1.1 events per 100 person years; a 22% reduction), without an increase in the number of days spent in the hospital.</a:t>
            </a:r>
          </a:p>
          <a:p>
            <a:endParaRPr lang="en-US" dirty="0" smtClean="0"/>
          </a:p>
          <a:p>
            <a:r>
              <a:rPr lang="en-US" dirty="0" smtClean="0"/>
              <a:t> Serious adverse events related to treatment occurred in 4.9% of the patients in the early rhythm-control group; the most common serious adverse event in that group was drug-induced </a:t>
            </a:r>
            <a:r>
              <a:rPr lang="en-US" dirty="0" err="1" smtClean="0"/>
              <a:t>bradycardia</a:t>
            </a:r>
            <a:r>
              <a:rPr lang="en-US" dirty="0" smtClean="0"/>
              <a: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2219</Words>
  <Application>Microsoft Office PowerPoint</Application>
  <PresentationFormat>On-screen Show (4:3)</PresentationFormat>
  <Paragraphs>169</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Journal Presentation </vt:lpstr>
      <vt:lpstr>Slide 2</vt:lpstr>
      <vt:lpstr>Introduction </vt:lpstr>
      <vt:lpstr>Introduction </vt:lpstr>
      <vt:lpstr>Mechanisms</vt:lpstr>
      <vt:lpstr>Management </vt:lpstr>
      <vt:lpstr>Catheter ablation</vt:lpstr>
      <vt:lpstr>Introduction </vt:lpstr>
      <vt:lpstr>Introduction </vt:lpstr>
      <vt:lpstr>Introduction </vt:lpstr>
      <vt:lpstr>Current study </vt:lpstr>
      <vt:lpstr>Methods </vt:lpstr>
      <vt:lpstr>Methods </vt:lpstr>
      <vt:lpstr>Slide 14</vt:lpstr>
      <vt:lpstr>Slide 15</vt:lpstr>
      <vt:lpstr>Methods </vt:lpstr>
      <vt:lpstr>Arctic Front Advance Cardiac Cryoablation Catheter, Medtronic</vt:lpstr>
      <vt:lpstr>Methods </vt:lpstr>
      <vt:lpstr>Methods </vt:lpstr>
      <vt:lpstr>Drug therapy </vt:lpstr>
      <vt:lpstr>Methods </vt:lpstr>
      <vt:lpstr>Methods </vt:lpstr>
      <vt:lpstr>Methods </vt:lpstr>
      <vt:lpstr>Methods </vt:lpstr>
      <vt:lpstr>Methods </vt:lpstr>
      <vt:lpstr>Statistical Analysis</vt:lpstr>
      <vt:lpstr>Statistical Analysis</vt:lpstr>
      <vt:lpstr>Statistical Analysis</vt:lpstr>
      <vt:lpstr>Study Enrollment </vt:lpstr>
      <vt:lpstr>Study Enrollment conti..</vt:lpstr>
      <vt:lpstr>Results </vt:lpstr>
      <vt:lpstr>Baseline Characteristics conti..</vt:lpstr>
      <vt:lpstr>Treatment characteristics</vt:lpstr>
      <vt:lpstr>Treatment characteristics conti..</vt:lpstr>
      <vt:lpstr>Results</vt:lpstr>
      <vt:lpstr>Results</vt:lpstr>
      <vt:lpstr>Results</vt:lpstr>
      <vt:lpstr>Results</vt:lpstr>
      <vt:lpstr>Serious Adverse Events </vt:lpstr>
      <vt:lpstr>Discussion</vt:lpstr>
      <vt:lpstr>Discussion</vt:lpstr>
      <vt:lpstr>Limitations</vt:lpstr>
      <vt:lpstr>Conclusion</vt:lpstr>
      <vt:lpstr>Take home message</vt:lpstr>
      <vt:lpstr>Slide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Presentation </dc:title>
  <dc:creator>personal</dc:creator>
  <cp:lastModifiedBy>personal</cp:lastModifiedBy>
  <cp:revision>3</cp:revision>
  <dcterms:created xsi:type="dcterms:W3CDTF">2006-08-16T00:00:00Z</dcterms:created>
  <dcterms:modified xsi:type="dcterms:W3CDTF">2021-03-26T03:20:58Z</dcterms:modified>
</cp:coreProperties>
</file>